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56" r:id="rId3"/>
    <p:sldId id="257" r:id="rId4"/>
    <p:sldId id="263" r:id="rId5"/>
    <p:sldId id="269" r:id="rId6"/>
    <p:sldId id="266" r:id="rId7"/>
    <p:sldId id="267" r:id="rId8"/>
    <p:sldId id="268" r:id="rId9"/>
    <p:sldId id="258" r:id="rId10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25" d="100"/>
          <a:sy n="25" d="100"/>
        </p:scale>
        <p:origin x="1386" y="10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94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če želite urediti slog podnaslova matrice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t>9.3.2015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t>9.3.2015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t>9.3.2015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t>9.3.2015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t>9.3.2015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t>9.3.2015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t>9.3.2015</a:t>
            </a:fld>
            <a:endParaRPr lang="sl-SI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t>9.3.2015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t>9.3.2015</a:t>
            </a:fld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t>9.3.2015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t>9.3.2015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69A59C-9A0B-40BC-BEF3-75E63AAC039B}" type="datetimeFigureOut">
              <a:rPr lang="sl-SI" smtClean="0"/>
              <a:t>9.3.2015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9.jpeg"/><Relationship Id="rId3" Type="http://schemas.openxmlformats.org/officeDocument/2006/relationships/audio" Target="../media/media1.m4a"/><Relationship Id="rId7" Type="http://schemas.openxmlformats.org/officeDocument/2006/relationships/image" Target="../media/image33.jpeg"/><Relationship Id="rId12" Type="http://schemas.openxmlformats.org/officeDocument/2006/relationships/image" Target="../media/image38.gif"/><Relationship Id="rId17" Type="http://schemas.openxmlformats.org/officeDocument/2006/relationships/image" Target="../media/image43.jpeg"/><Relationship Id="rId2" Type="http://schemas.microsoft.com/office/2007/relationships/media" Target="../media/media1.m4a"/><Relationship Id="rId16" Type="http://schemas.openxmlformats.org/officeDocument/2006/relationships/image" Target="../media/image42.png"/><Relationship Id="rId1" Type="http://schemas.openxmlformats.org/officeDocument/2006/relationships/tags" Target="../tags/tag1.xml"/><Relationship Id="rId6" Type="http://schemas.openxmlformats.org/officeDocument/2006/relationships/image" Target="../media/image32.jpeg"/><Relationship Id="rId11" Type="http://schemas.openxmlformats.org/officeDocument/2006/relationships/image" Target="../media/image37.jpeg"/><Relationship Id="rId5" Type="http://schemas.openxmlformats.org/officeDocument/2006/relationships/image" Target="../media/image31.png"/><Relationship Id="rId15" Type="http://schemas.openxmlformats.org/officeDocument/2006/relationships/image" Target="../media/image41.jpeg"/><Relationship Id="rId10" Type="http://schemas.openxmlformats.org/officeDocument/2006/relationships/image" Target="../media/image36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5.jpeg"/><Relationship Id="rId14" Type="http://schemas.openxmlformats.org/officeDocument/2006/relationships/image" Target="../media/image4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7502150"/>
              </p:ext>
            </p:extLst>
          </p:nvPr>
        </p:nvGraphicFramePr>
        <p:xfrm>
          <a:off x="179512" y="1916832"/>
          <a:ext cx="8712970" cy="43924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48"/>
                <a:gridCol w="5544616"/>
                <a:gridCol w="2736306"/>
              </a:tblGrid>
              <a:tr h="528059">
                <a:tc>
                  <a:txBody>
                    <a:bodyPr/>
                    <a:lstStyle/>
                    <a:p>
                      <a:pPr algn="ctr"/>
                      <a:r>
                        <a:rPr lang="sl-SI" sz="2800" dirty="0" smtClean="0"/>
                        <a:t>#</a:t>
                      </a:r>
                      <a:endParaRPr lang="sl-SI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 noProof="0" dirty="0" smtClean="0"/>
                        <a:t>The country celebrates…</a:t>
                      </a:r>
                      <a:endParaRPr lang="en-AU" sz="28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 baseline="0" noProof="0" dirty="0" smtClean="0"/>
                        <a:t>COUNTRY</a:t>
                      </a:r>
                      <a:endParaRPr lang="en-AU" sz="2800" noProof="0" dirty="0"/>
                    </a:p>
                  </a:txBody>
                  <a:tcPr/>
                </a:tc>
              </a:tr>
              <a:tr h="768085">
                <a:tc>
                  <a:txBody>
                    <a:bodyPr/>
                    <a:lstStyle/>
                    <a:p>
                      <a:pPr algn="ctr"/>
                      <a:r>
                        <a:rPr lang="sl-SI" sz="2400" dirty="0" smtClean="0"/>
                        <a:t>1</a:t>
                      </a:r>
                      <a:endParaRPr lang="sl-SI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AU" sz="2400" u="none" kern="1200" noProof="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… its</a:t>
                      </a:r>
                      <a:r>
                        <a:rPr lang="en-AU" sz="2400" u="none" kern="1200" baseline="0" noProof="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independence from Britain</a:t>
                      </a:r>
                      <a:endParaRPr lang="en-AU" sz="2400" u="none" noProof="0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AU" sz="2400" noProof="0" dirty="0"/>
                    </a:p>
                  </a:txBody>
                  <a:tcPr/>
                </a:tc>
              </a:tr>
              <a:tr h="720080">
                <a:tc>
                  <a:txBody>
                    <a:bodyPr/>
                    <a:lstStyle/>
                    <a:p>
                      <a:pPr algn="ctr"/>
                      <a:r>
                        <a:rPr lang="sl-SI" sz="2400" dirty="0" smtClean="0"/>
                        <a:t>2</a:t>
                      </a:r>
                      <a:endParaRPr lang="sl-SI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AU" sz="2400" kern="1200" noProof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… its Queen‘s birthday</a:t>
                      </a:r>
                      <a:endParaRPr lang="en-AU" sz="2400" noProof="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AU" sz="2400" noProof="0" dirty="0"/>
                    </a:p>
                  </a:txBody>
                  <a:tcPr/>
                </a:tc>
              </a:tr>
              <a:tr h="792088">
                <a:tc>
                  <a:txBody>
                    <a:bodyPr/>
                    <a:lstStyle/>
                    <a:p>
                      <a:pPr algn="ctr"/>
                      <a:r>
                        <a:rPr lang="sl-SI" sz="2400" dirty="0" smtClean="0"/>
                        <a:t>3</a:t>
                      </a:r>
                      <a:endParaRPr lang="sl-SI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400" kern="1200" noProof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Lucida Sans Unicode"/>
                          <a:cs typeface="+mn-cs"/>
                        </a:rPr>
                        <a:t>… its patron saint</a:t>
                      </a:r>
                      <a:endParaRPr lang="en-AU" sz="2400" noProof="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2400" noProof="0" dirty="0"/>
                    </a:p>
                  </a:txBody>
                  <a:tcPr/>
                </a:tc>
              </a:tr>
              <a:tr h="792088">
                <a:tc>
                  <a:txBody>
                    <a:bodyPr/>
                    <a:lstStyle/>
                    <a:p>
                      <a:pPr algn="ctr"/>
                      <a:r>
                        <a:rPr lang="sl-SI" sz="2400" dirty="0" smtClean="0"/>
                        <a:t>4</a:t>
                      </a:r>
                      <a:endParaRPr lang="sl-SI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AU" sz="2400" noProof="0" dirty="0" smtClean="0">
                          <a:effectLst/>
                          <a:latin typeface="+mj-lt"/>
                          <a:ea typeface="Times New Roman"/>
                        </a:rPr>
                        <a:t>... its unification with two official languages</a:t>
                      </a:r>
                      <a:endParaRPr lang="en-AU" sz="2400" noProof="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n-AU" sz="2400" noProof="0" dirty="0"/>
                    </a:p>
                  </a:txBody>
                  <a:tcPr marL="68580" marR="68580" marT="0" marB="0" anchor="ctr"/>
                </a:tc>
              </a:tr>
              <a:tr h="792088">
                <a:tc>
                  <a:txBody>
                    <a:bodyPr/>
                    <a:lstStyle/>
                    <a:p>
                      <a:pPr algn="ctr"/>
                      <a:r>
                        <a:rPr lang="sl-SI" sz="2400" dirty="0" smtClean="0"/>
                        <a:t>5</a:t>
                      </a:r>
                      <a:endParaRPr lang="sl-SI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AU" sz="2400" kern="1200" noProof="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…the day when</a:t>
                      </a:r>
                      <a:r>
                        <a:rPr lang="en-AU" sz="2400" kern="1200" baseline="0" noProof="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Britain took possession</a:t>
                      </a:r>
                      <a:endParaRPr lang="en-AU" sz="2400" noProof="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AU" sz="2400" noProof="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sl-SI" b="1" dirty="0" smtClean="0"/>
              <a:t>NATIONAL DAYS</a:t>
            </a:r>
            <a:br>
              <a:rPr lang="sl-SI" b="1" dirty="0" smtClean="0"/>
            </a:br>
            <a:r>
              <a:rPr lang="en-AU" sz="3600" b="1" dirty="0" smtClean="0"/>
              <a:t>What do you know</a:t>
            </a:r>
            <a:r>
              <a:rPr lang="sl-SI" sz="3600" b="1" dirty="0" smtClean="0"/>
              <a:t>?</a:t>
            </a:r>
            <a:endParaRPr lang="en-AU" sz="2700" b="1" dirty="0"/>
          </a:p>
        </p:txBody>
      </p:sp>
      <p:pic>
        <p:nvPicPr>
          <p:cNvPr id="19" name="Picture 2" descr="http://upload.wikimedia.org/wikipedia/en/thumb/a/ae/Flag_of_the_United_Kingdom.svg/200px-Flag_of_the_United_Kingdom.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321048"/>
            <a:ext cx="1080000" cy="540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/>
        </p:spPr>
      </p:pic>
      <p:pic>
        <p:nvPicPr>
          <p:cNvPr id="27" name="Picture 4" descr="http://upload.wikimedia.org/wikipedia/en/thumb/b/b9/Flag_of_Australia.svg/200px-Flag_of_Australia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464" y="5625304"/>
            <a:ext cx="1080000" cy="540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/>
        </p:spPr>
      </p:pic>
      <p:pic>
        <p:nvPicPr>
          <p:cNvPr id="1026" name="Picture 2" descr="http://upload.wikimedia.org/wikipedia/commons/thumb/4/45/Flag_of_Ireland.svg/320px-Flag_of_Ireland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077072"/>
            <a:ext cx="1079998" cy="540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upload.wikimedia.org/wikipedia/en/thumb/a/a4/Flag_of_the_United_States.svg/320px-Flag_of_the_United_States.sv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547328"/>
            <a:ext cx="1028576" cy="540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upload.wikimedia.org/wikipedia/en/thumb/c/cf/Flag_of_Canada.svg/320px-Flag_of_Canada.sv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833216"/>
            <a:ext cx="1079998" cy="540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5478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b="1" dirty="0" smtClean="0"/>
              <a:t>AUSTRALIAN NATIONAL DAYS</a:t>
            </a:r>
            <a:endParaRPr lang="en-AU" b="1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4" name="AutoShape 2" descr="data:image/jpeg;base64,/9j/4AAQSkZJRgABAQAAAQABAAD/2wCEAAkGBxMTEhUTEhAQFhUXGBcXGBgVFxsXFRMcGBYcGRcWFRgYHikgGBolGxcYIjEhJyorLi46Gx81ODMuNygtLisBCgoKDg0OGxAQGy8kICYvLywsLy8uNCwsLCwsMC8sLCwsLCw3LCwsLCwsLCwsLCwvLCwsLCwsLCwsMCwsLCwsLP/AABEIAN4A4wMBEQACEQEDEQH/xAAcAAEAAgIDAQAAAAAAAAAAAAAAAwcFBgEECAL/xABLEAABAwICBggEAAgLCAMAAAABAAIDBBESIQUGMUFRcQcTIjJSYZGhFBWBsiNUYnKTwdHSFiQzNUJDc4KSsfBTY3Sis8PT4TQ2RP/EABoBAQACAwEAAAAAAAAAAAAAAAABAgMEBQb/xAA4EQACAQMCAwMKBgICAwAAAAAAAQIDBBESMRMhUQVBoQYiMmFxgZGxwdEUFVJTcvAzNCPhFkLx/9oADAMBAAIRAxEAPwC6aeBpaCWjYNypGKwWbeT7+HZ4W+inSuhGpj4dnhb6JpXQamPh2eFvomldBqY+HZ4W+iaV0Gpj4dnhb6JpXQamPh2eFvomldBqY+HZ4W+iaV0Gpj4dnhb6JpXQamPh2eFvomldBqY+HZ4W+iaV0Gpj4dnhb6JpXQamPh2eFvomldBqY+HZ4W+iaV0Gpj4dnhb6JpXQamPh2eFvomldBqY+HZ4W+iaV0Gpj4dnhb6JpXQamPh2eFvomldBqY+HZ4W+iaV0Gpj4dnhb6JpXQamPh2eFvomldBqY+HZ4W+iaV0Gpj4dnhb6JpXQamPh2eFvomldBqY+HZ4W+iaV0Gpj4dnhb6JpXQamfDogHNsAMzs/NKjCTWCctpnYVypFTdxvIKsdkTLclViAgCAIAgCAIAgCAIAgCAIAgCAIAgCAIAgCAIAgCAIAgIpe8zmftKq90StmSqxBFTdxvIKsdkTLclViAgCAIAgCAIAgCAIAgCAIAgCAIAgCAIAgCAIAgCAIAgIpe8zmftKq90StmSqxBFTdxvIKsdkTLclViAgCAIAgCAIAgCAIAgPiSRrRdzgBxJsPdAcseCLggjiMwgPpAEAQBAEAQGD1f1pp6x8zIXEmF5Ybi2K39JvFu3PyV5QccZ7xkzioAgCAIAgCAil7zOZ+0qr3RK2ZKrEEVN3G8gqx2RMtyVWICAIAgCAIAgCAIAgPl7wASSABmScgOZQFdaz666HqYzFNKXhrjl1T3WLcrjK31WxChWXOKKtorHRWt89HNI6jeWwucbRSXcy27s37J5LddupxWvfqVybxozpn2Cooz5uidf64XftWvKyf8A6stqMhL0yU2JwZTzWDHEOdYXcB2W2Fzmcrqn4SY1I2bUTWz4+ASOiMbxkRe7XW2uZvw34rDVholpySnk2dYyQgMLrnpQ01FPM0Euaw4bcXdkHLcCb/RXpx1SSIZR/Rhp40tY0OzZMcLidoOdj9SuhdUswyu4pFnolpuLrmGQ5QBAEAQBARS95nM/aVV7olbMlViCKm7jeQVY7ImW5KrEBAEAQBAEAQBAfLHg7CDuyN8xtCA+kBS3TRrMyWRtJDI/8EXdcAbRuJAs02PaI/Wt+0pP037ikmVhZb5Q5QBAZrVDRDKqoELyRcXaBkDnnc7lr3NSUI5iWisnoTVnQbaWIMFr2Ay3AbAuU228syGZUAICuunGR4oYw0kNMzQ628YSQD5XWzaY4hWWxRhJGYNiMweB3LqtZKHp3U6vM1JE87S0X9FwpLDaMpm1ACAIAgCAil7zOZ+0qr3RK2ZKrEEVN3G8gqx2RMtyVWICAIAgCAIASgKX196SJy+WlhY6AxvA6wPBc4BpDwQMrHECCt6hbJpSfNFHI0bQ+stVTS9bFPJcuxOa5xLJCTc4xsN+K2p0ISWMFUy339KlI1rGzxzsc+NrzhbiDcY3EG+XJc5W05Zx7DJqRSWkmsE0nVSOkZiJa9wIc8HO7r53XUp50rKwzGzrq5AQBAbX0daWpqepxVJLQbWfa4FtxtmBe2fktS6pzmlpLReD0RBM17Q5jg5pFwQbgjyK5hkJEAQFa9OswFHC3e6YH/C0/tC2rRf8nuKy2KSXUMZntD65VlN1TY53dXE6/V5WeL5tdxFvRa87aEsvHNllJnoTVrTbKynZPHcBwzB2tO8H6rlyi4vDMhlVUBAEAQEUveZzP2lVe6JWzJVYgipu43kFWOyJluSqxAQBAEAQHy94AJJAAFyTsAG0oCqulLXZhpoTQVjXEyOx9W692hhyePCSQtu3oZk1NFW+hgNZOj6KnpIakVFQ90mAEOwWGKMuys2+VrZlUuO0J0l5sVv6zpdl9nwvKrhOTWFnlj1dcmq/KG+N/t+xav5xV/SvH7nd/wDGLf8Acl4fYy7NVWP0fU1pmmL4XNY1pwlrgcG3K+WPcdy3LO+lWeHFLn3HD7W7OhZTjGEm8rPPHVruwaiuocgIDK6u6u1Fa/BAy4Hfe7KOMcXu5bhc+SpUqxprMiUm+SM3pPVSma5sNNUVFTUHJ3VtZ1N94ZkXO377DiuTU7WaemEUz0Fr2DKUOLcy0R8fHb5nX1u1MfQQwvlfd8rnDBkcAaAc3Dac92S3bW4nVzrSXsORdU6EJ4oNtdXjwS+pLqZr/UUAEeFssF74HXxNvt6t18uRVq1spvK5M11LBd+rGtVNXMxQSdod6N2T2cx+sZLnTpyg8SLp5M2qElKdOOmWyTw0zbHqQXv8nPAs3/CL/VdCyhvIpJlZreKBAXP0G1d4JI/C42+uf61yrtYqGSOxaC1iwQBAEBFL3mcz9pVXuiVsyVWIIqbuN5BVjsiZbkqsQEAQBAEBpesEFY+RlXTuxsY17H0psOtjeRiLXf7Szdh5c8lPQ04y9zIZ5/r2gPkDWOYMT7NcLOYLmzXA5ggZWXZhssmNl36//wA2UnOH/oleavdveek8nP8AYl/H6orRc49mbPSfzHX/ANqz/tLq9l+l7/oeO8pf80P4/VlYtFyAASTkAMySdgA3leiPMG76I1JZExs+lHuiYc2U7f8A5E3MbYx78bLn3N/Clyjub1n2fWupYpr2vuXtZtVBS1WkGCGnibSUDcrNFmuHPbKf+XiSuLKVW4eXsekUbLslZfn1fl9vmbQ46P0NDie4BzhtPanmI3NHDyFgFuW9t3QXvOBe9o1rqWaj5dy7l/epT2vWucmkXtvG2OKMnq2bXZ7XPdvNgMhkPPauxRoKkvWc5vJq6zFSSlqHxvbJG9zHtN2uabEKsoqSwyS0qXplcIML6UunAsHBw6txt3nC1xyC0XZPPJ8i2oq6sqnyyPlkcXPe4uceJK3oxUVhFSJWICA3Loo0s6GuawO7EgII3EjMHntWneQThq6F4noVc0uEAQBARS95nM/aVV7olbMlViCKm7jeQVY7ImW5KrEBAEAQEVTMGNLjnbYOJOQA5lAadozTlZFM9lRQSdWXEtdCDIGA/cN+4i+xa/FmpYceR2HYW06KnSrLV3qXL/58n1PjXvUCHSDDNDaKoLcn2IbJlk2Vu2/ntHsujb3Lp8nzRxpww8HX6R4SzR1Mxws5ro2nyIicCudePKz6z0Hk5/sS/j9UVgucezN21X0TJVaKrKeLDjkmYAXGzRYRkk8gCun2dNQep9foeP8AKX/ND+P1YpNA/LuzR0ctRVbDUyRHBGeEDTs/O9ys11e1Z+bBcjU7P7Pt5f8AJc1El0zz9/T5md0DqGXP+I0g8yyHPATiaPJ5/pfmjsjzWpC3y9VTmzcu+21GPBs1piu/b4dPbudrXDWeogBhoKCeWQC2PqndTFllhFhjPLLz3Lp0aMHzm8I83KTbz3lO6S0JpOeR0s9NWSPdtc5jj9BuA8hkujGpSisJox4ZitIaIngsZ4JYw6+HG0txW22urxnGWzGDpKxAQBAEAQBAd/QFYIamGUmwa8XPAHIn0KxV4uUGkStz0/o+qZIxrmPa4EDNpB3eS4xlOygCAICKXvM5n7SqvdErZkqsQRU3cbyCrHZEy3JVYgIAgMFXa4UURIfVR4hkWtOI3G6zVR1Irdm1Ssbmqswg2vZy+JXusfSBPM8fDfgo2m4JDXPccxchwIAz2LUqXLfonpLHsGnFarjzn07l8MZfgY7+G2kPxt36OL9xYvxFTqdH8nsf2/GX3H8N9Ifjbv0cX7icep1H5PY/t+MvudPSmsVVUNDJ5y9oOIAtYLGxF+y0HeVWVWUlhsz29hb28tVKGHtu/q2YtYzcMnorWCppmlsExja44iA1jrmwF+007gFkhUlHlFmpcWNvcSUqsctct2vk0d3+G+kPxt36OL9xW49Tqa/5PY/t+MvuP4b6Q/G3fo4v3E49TqPyex/b8Zfcfw30h+Nu/RxfuJx6nUfk9j+34y+4/hvpD8bd+ji/cTj1Oo/J7H9vxl9zXtcNO1FS2MTzGQNLi27WNtcZ91oXX7JqSm5an0PP9v2VC3jB0o4y3nm382zWV2jzQQBAEBtOrmpNRUTwNfG8QSgvEze1HhDCRZwuAcQAsbHasFSvGMXjddxZIw9boGphiEs8Loml2AY+yXuG3A05kC221lkVSMniLyRgxyuQZXVnWKehl6yB1ge8w9yQcHD9axVaMai5kp4PQOpmtkWkIesYC17TZ7DtafIjaDtuuVUpunLDMieTYVjJCAil7zOZ+0qr3RK2ZKrEEVN3G8gqx2RMtyVWIK/1n6UqelqOpZG6bDcSFhADHbmgnInjwWxTtpzWSrlg0vTPSBUVxc1gMMIt2Wntuv43D/ILU7QhKiopPfP0PReT9tSrynOazpxjPrz3e4wQZ5LlHsEkc2UEiyAWQCyAISEIFkAsgFkAsgMbpvY3mV2uxvSn7jy3lP6FP2sxS7p5EIAgOW2uLkgbyBcgb7C4v6oC8+izTFGykkZE+dscJa6SSpLWtxSZdmziGi7dnnvJXMuYTc0339DJFo1rpkrqWScxuNUKiFoDbBpgcHgP2F1xe47Q4bDZZrSM1HPLD+JEisFulAgN06JtMmCtDCexKLHmMwfS607yGY6uheLPQYK5pcICKXvM5n7SqvdErZkqsQY7SGkmU1K+eTuRxl5ttNhew8zsSnFywkTLdlZa9dKJwiGisC9jS+W9zGXC5YzdiAO1blC11c5FHIqb/XNdJIxmwaqa3TUHWdTHA/rMN+ta51sN7YcLhbvFYatCNXGotGbjsZ89LlYP/wA9B+jf/wCRYvwNP1l+LPqb5qTpHSdXaWop6OCDaPwT+tlH5AL+yPyj6HatWtTow5R5slTm+8zesuslLRjthrpLXEbQMR8zuaPM+60KlWMNzp2PZ9xdvzOUer2/7Zr+j9ZqksNTUsoqalGYe9ji94OxsbcXaJ42z3AqKHFqvkjav6FlarQpylP2rCfr5eB0tc9MRVmjYaiJhax07gMQAcQwyMubbL4b2S+p8NaX/eRfydk5XEs/pfzRXq5p7I3/AFE0pHS6PqaiRhe1kzbgAF1i2NuV+F72XRsYa/N9Z5Dykk1Whj9P1ZvuidI09XF1tM+J7TsNr4Twe3IgjgbLanTcHho8/Go882/iappjWGtopAamkpnwXt1kTS299neccDvI5ea0p1Z035yWD0NtY2l5DFGpJT6SefklletfA62mtaKwsNRo+OiqIB32GJ/xEGX9YwP7Q8wPpvXQtvw9Zc3hnFu7a5tZ6an/AE/YaeOlys/F6D9G/wD8i3vwNP1mpxZ9TA6164T14jE0dOzqySOqa5pOIAG+Jx4LLSoRpZ0lZTctzXlmKBAEAQEwq39UYcR6svDy3c5wFgTxsNnMqMLOe8kVVW+QtMji4taGAnM4W90E77Xt6IklsCFSQEBLS1Do3tkYbOabg8ColFSWGSWl0Xa9VMk3w1Q7rWkEh7v5RtrAN8xnvXOuaEYLVEvFlwLTLEUveZzP2lVe6JWzJVYgwOtVCJtHTxu2GFx5FrcQPqFNGWlpky3Z5lbsXdMBygO9ofRE9VIIqeJz3nh3WjxPdsaPMqs5xgsyZJcuqPRzTULRUVj45JWjES7KGHzbi7x/Kd9AFza925clyRlp0pTkoxWW+5H1pfXWaof8Po2NznHIy22DZiaDk1v5TvoFyZ15Semn8T01t2PSt4ca9eF+n79X6kapXVtJo9xdI5tbXXuW4rwQu4yO2vcOG3L+jtW5a9muXnTNW/7dlUXCt1pht68fRepGi6d03PVydbUSl7tw2NYPCxoyaPc7yV3IQjBYijzzeTfIv/r9J/xEv/UmXC7V9L4fI9H5N/7Ev4v5o1pcc9obPSfzHX/2rP8AtLq9l+l7/oeO8pf80P4/Vlf6F0xPSSiWnlcx+V7Zh4B7r2nJw/0LL0E4RmsSPMrkXTqf0kU1aBBVBkUzhazv5GbyaXbCfCfpdc2tauPNc0ZIVGnlPDGmtRnwv+I0a8xvH9XfK28MJ3fkuy5LlTt3F6qZ6W17ZhVhwb1ZT7/v91zNP0lQ01c5zZmiirr2LiC2CZ3CVp/k3Hj/AJ7Ft2vaTj5lQwX3YbjHi2z1x9XN+G/zNH01oWelk6uoicx247WPHiY7Y4LuQnGazFnnWsbnQViAgCAIAgCAID6jjc7JrXE2JyBJAG05bkyDt/K3/C/F/wBV1vU3/KwYr8t3NV1LVp78ZJJNDaQkpKiOYNcC2xwkWLmnnuIzBVKsFUi0E8HpbQOl4qqFk0TgWuH1B3g8CFx5RcXhmU7cveZzP2lUe6JWzJVYg0/pI0iYNFSkGzntbED/AGnZPtdZLaOqUUJ9553C7RhOUBvXRlrVBQCqfLcueIxGwA9sjFe5tZoFxt91pXsJyS0LJs21OE54nJRXV/ZHen1lZXvLq2vZBC03ETA5xO+zWgG52dp30C5P4K5qvz1hHo12hY2FPFt5833v++C97MTp7XglhptHxmmp9hcD+Hm3Xe8ZtvwBv57l1rayhSXPf+/E87dXlW5nrqPP97uhpq3TVCA3uPTlP8mp6frm9cyaRzmWN2gvlIOy2xw9Vx+0barVlmEc7fI7nYd1Rt6zlVlhYx4owXx0fjHuuZ+X3P6Pkep/ObH9xeP2M/TadpxomspzM3rZJGljLG7gOruRlb+ifRdGwtatOWZxxzPM9u3dG4qxdKWUo48WaEu0cAFAb5qX0lz0mGKoxTwbMzeWMfkuPeA8J+hC1a1rGfOPJllLBu+ntYNC1rAZapjX27Lwx7ZGX3Hs5jyK51WxnPeJ0bLtKraSzB8u9PZ/3qVhrZWktjgbVtqYoyTG5uLs4gBazs27O7mOCz9nUKtFyU9u4z9rXVtdKNWlHEuepfXo/bv1MPozRkk73sjHaZHJK4HaBG27hbjsH1XSlJRWWcY6YGV7G2y+6/C/FWICAIAgCAIDMaqMPxLHishpTGQ7rZSbDyDR37i4IuBa+ax1fRxjJKPRgZS9R1mGn6m3XYsLer2X622zzuuR52rHfsZDzpraz+Mvk+MhquscX9ZEcszk0tPdsLAAEiwGa69L0cYwY2bV0N6wGGpNM49iUXbwDhttzH+S1byny1otFl3y95nM/aVzXujItmSqxBX3S9RySaMb1bS7A9j3AbcIBF7b7EhZrSSUlkT7yiAuwYTlAEAQBAZbQ+g31ENXK2/8WjZIRxxPsR/ga8/QKk6ii4p95ODEq5AQBAEAQBAEAQH3DHicG4mNubXe4NYPNzjkAjeAeiNQoY307HPmo6mdjTE+aGziWmxEb37XGwbttewNlyK+VLGGl0ZlRXPS1AwSNbBU0QhhGAUsbmskidezj1Y7x2bMwBs2lblq3jLTy+8pIrpbZUIAgCAIDghSDZTrrU9bjxfg+p+H6m56vqsGHD+dvxbb+WSwcCOMe/JbJrQCzFTJ6svLauAjaJB/7WG4/wAbLLc9NxuuIzx/dK4r3RlWzO0rEEEcYdGGuFwRn6KsdkTLcorpR1N+Dk6+L+RkcbjwOOfoV07Wtq8xmOSNEW6UCA5Y6xBsDY3sb2PkbZ2QFk03RzDXU7anR1QWYhnDN2gx47zOsHaFjxBvkVpu5lTlpqL3ovpzsbv0capOpaKWKpY0STOf1gBxDDbA0XHFuf8AeWtcVlOace4lLkaRojodqHOPxE7Iow4gYe3I9oOTtzW3Ge/ktmd7FeiskKJpmtDaVs7o6MOMUfZ6xzi50zh3n8A2+QAG6+9bNLU45nuVZiFcgIAgCAIAgCAzVDrNPBTtgp3mL8L1zntPae4YcAP5Iw7N+/LJY3SjKWqXPuJydPTmkjUzvnc0NdJZzgNmLCA4jgCQTbddWhHTHSDoqxAQBActaSbAEngMyUBkpdBTNp46nq34XyPjAwm4LADc+Ru4f3VRVI6nEnBjCLbVcgIAgMhq9JhqoD/vGj/F2f1rDcLNNkrc9OQm7Yrf67JXFe6My2Z21Ygipu43kFWOyJludHWLQ7KunkgkFw4ZcQdxHmCskZOLyiDzPpjRklNM+GUWcw2/OG5w8iuzTqKccoxNYOmrkH1DE57gxjXOc42a1ou5x4ADMo+SywXZ0Tap1lHjknc2Nkjf5DvOxC2F7iDZptcWzvvtZc26rQnyj3d5kimiyVpljE61aOmqKWWGCYRSPGHGQTYHvC4ILbi4uNl1kpSUZJyWSGecdP6v1FE/BUxFl8mu2sf+Y4ZHlt8l14VI1FmLMbWDGK5AQBAEAQBAEAQBAEAQBAfcMzmODmOc1zTdrmktc0jYQRmCjSfJgtLSXSW19G+mZPM2cQsAqgABLI2xkaABdmIAgPsMzfLInRja4nqa5Z2L6uRVbnEm5JJO0nMnzJW8UOEAQGV1WozLVRADuuDz5YTl72WC5nppv4Fo7npeBlmxDh+6VxnujKtmdtWIIqbuN5BVjsiZbkqsQVB07aLsaepA4xO+5pPut2ylhuJSRU66JQ72idM1FM4up5nRuIsS0NJI4doFVlCMvSWScm46p69aSmq6eB1WXNfKxrgY474b3dmG37oK16tClGDeCU2XJpXWGmppIYp5mMfM7CwHf5nwi9hc7yAufGnKSbS2L5NQ6XNYqujFO6mlDGvL2u7DXG4wkd4G2V1ntacJ51IiTaKo0lrlXzsMc1W97HZFpbGGn0at+NGnF5SKZZglkIPunhc84WNc48AL+vBVlNRWWyTY6DUWrlF7NHq4+wt7rVleQWyLaTMUnRbUOvicfKzbD63Kxu9fchpNar9VauJzmugccJ2t3+YG1bEbqm+8jSzESRlps5rmng4EH0KzqSfNEHypICAIAgCAIAgCAIAgCAs/oZ0Pic6Zw35cm/8Au/ouZeTzLT0MkS45e8zmftK0nui62ZKrEEVN3G8gqx2RMtyVWIMVrNoVlZTvgkGThkd7SNhHmFaMnF5QPMlfSOhlkid3o3OYfPCbXXahLVFMxMgViDM6oaXZSVLal7C8xtkLG7MTy0taCdw7RufJY6sHOOlEp4OlpjSktVM+ed5c95z4AbmtG5o4K0IKCwgZnSmtTqmgjpqgudLBI10chzL2YHMLXnxC4z38xnjjS0VHKOzJzyMVojQ0tS60YyBsXHYPK20lKtaNPchLJaerPRhHgvM0G4zLxcnkP6IXOnczk+TwZFFG26J1JpoNjRbgAAPrbasMpOW7JNkiia0Wa0AeSgH2gIZaZju8xp5hAVx0qamulYySljjuL4xbtusOzhduG3Lkti3qqm+ZVrJSpFiQRYjIjgRtC6yeeZjMlonRJlbJI4lscbXOLrd6wvZv7VhqVlFqK3ZZIxgWYqcoAgCAIAgCAIDs6P0e+ZwaxpOYBO5oO8+hWOpVjBZZKWT0bqXoZtPA0AWuBlwC4zbk8symcl7zOZ+0qj3RK2ZKrEEVN3G8gqx2RMtyVWICA849KFH1ek6izgceGTLdiaMjbfkuraSzTRjluastkqcsaSQACSTYAbSeARtJZZJsFDqXVyC4Y0eRJJ/5QQtSV5BbcydLO9H0dVZdY2A3ENJJ+m71VXex6E6SzejfVM0jCZBc5m5G0ny3DJaVWo6kslksG9rGSEAQBAEBwQgKY1+1Tx6TZggLYXtBc5tsL3XNwbd07AtulX0Ums8+4q1zJdd6eCKOHR8TgZ3yRGVjQexFt3CwGxUo5Waj9fxD6Fd6f0Yaad8RN7WI8g4XAPnYro0amuCZRrBj1lICAkp4HPcGMaXOdsA2nK+X0BRtJZZJEChBygCA7GjqJ00jY2bTv4DeVjq1FCOpkpZL71I1Ojp42uc3PbY7T+U7iVyJzc3lmRLBuYCoSRy95nM/aVV7olbMlViCKm7jeQVY7ImW5KrEEdTCHscw7HNLT9RZAeddO6hVdOXHD1rQTmL4iNxz25ea6VO7g+T5GNxZhBoWpy/i8mfl/nw+qzfiKfUYZZmo/R2LNll7wzudx4MH69q59a4lPktiyjgtempWsaGtaAAtcsS2QHKAIAgCAIAgCAjkha612g22X3IDo1eg4ZJOscwYssxvtsvxQFW66dG0gbNUxvfJJiLziNy4bxYAAWGzktujcuLUXsVcSqwV0zGcgXyF/ptQF39GuqUZZDWT0b4KmMFuZLWzAswiV0R7jiHG4sM7my5txWeXBPK/vLJkijVekvVJlFGxtLRydWSXS1BJkI8Mf+7YNt7C+Qus9vWdR+c/cVksFdLbKhAWh0Q6u4z17wc88+AOXqc/Rcy7qapaehkii5gFqFjlARS95nM/aVV7olbMlViCKm7jeQVY7ImW5KrEBAfMkYcLEAjzQHV+WQ/7JnogO0xoAsAAPJAfSAIAgCAIAgCAIAgCAICGrixxvb4muHqLIDytpLRslNK6CVtnsyPAjc4eRXbp1FNakYmsHXBtmFcg27VnXeWip5gx73zyPYGmVznxxMaCS6xO0k2sLbL7gsFSgpyWdkWTwdLXHWN1XOZmPma2RjMcRe7Axwbhe1ovYtNr7M7q1KnojhkN5NeWUg7WiqTrZo49znAHltPsFjrT0QbJR6X1a0a2CFrQACRc/sXFMplkAQEUveZzP2lVe6JWzJVYgipu43kFWOyJluSqxAQBAEAQBAEAQBAEAQBAEAQBAEAQGs64amwVze22zxscMiPqr06koPMSGslX6ydF88LS+C7wNrSd35J/atuned0yridbVjUOaS75IwSAbMN8N7ZYyP8AIJVu88ofEKJrE+galkzoTC7G0gGwOHPYbnctr8RDTqyRhm+6A6LutiDpCcXG5A/ujhzWlK7m35uxbSbFq90ZMglEhNyDtJJPIblhqV5zWGSlgsZotksRJygCAil7zOZ+0qr3RK2ZKrEEVN3G8gqx2RMtyVWICAIAgCAIAgCAIAgCAIAgCAIAgCAIDghAcMjA2ADkgOnVaJikeJHMGIb+KA7rWgCwGSA5QBAEAQEUveZzP2lVe6JWzJVYgipu43kFWOyJluSqxAQBAEAQBAEAQBAEAQBAEAQBAEAQBAEAQBAEAQBAEAQEUveZzP2lVe6JWzJVYgipu43kFWOyJluSqxAQBAEAQBAEAQBAEAQBAEAQBAEAQBAEAQBAEAQBAEAQEUveZzP2lVe6JWzJVYg6EVc0NAscgsSqJLBkcG2ffzFvB3sp4qI4bHzFvB3snFQ4bHzFvB3snFQ4bHzFvB3snFQ4bHzFvB3snFQ4bHzFvB3snFQ4bHzFvB3snFQ4bHzFvB3snFQ4bHzFvB3snFQ4bHzFvB3snFQ4bHzFvB3snFQ4bHzFvB3snFQ4bHzFvB3snFQ4bHzFvB3snFQ4bHzFvB3snFQ4bHzFvB3snFQ4bHzFvB3snFQ4bHzFvB3snFQ4bHzFvB3snFQ4bHzFvB3snFQ4bHzFvB3snFQ4bHzFvB3snFQ4bHzFvB3snFQ4bHzFvB3snFQ4bHzFvB3snFQ4bHzFvB3snFQ4bDKoPc0AHadvIopqTQccI7iyFD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r-Latn-BA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" t="8945" r="3192" b="10446"/>
          <a:stretch/>
        </p:blipFill>
        <p:spPr bwMode="auto">
          <a:xfrm>
            <a:off x="3524249" y="3906174"/>
            <a:ext cx="2059805" cy="170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2234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 smtClean="0"/>
              <a:t>Australia Day</a:t>
            </a:r>
            <a:endParaRPr lang="en-AU" b="1" dirty="0"/>
          </a:p>
        </p:txBody>
      </p:sp>
      <p:sp>
        <p:nvSpPr>
          <p:cNvPr id="4" name="WHEN"/>
          <p:cNvSpPr>
            <a:spLocks noGrp="1"/>
          </p:cNvSpPr>
          <p:nvPr>
            <p:ph sz="half" idx="1"/>
          </p:nvPr>
        </p:nvSpPr>
        <p:spPr>
          <a:xfrm>
            <a:off x="179512" y="1600201"/>
            <a:ext cx="4316288" cy="1036712"/>
          </a:xfrm>
        </p:spPr>
        <p:txBody>
          <a:bodyPr>
            <a:normAutofit/>
          </a:bodyPr>
          <a:lstStyle/>
          <a:p>
            <a:r>
              <a:rPr lang="en-AU" dirty="0" smtClean="0"/>
              <a:t>WHEN is it?</a:t>
            </a:r>
          </a:p>
          <a:p>
            <a:pPr lvl="1"/>
            <a:r>
              <a:rPr lang="en-AU" dirty="0" smtClean="0"/>
              <a:t>26</a:t>
            </a:r>
            <a:r>
              <a:rPr lang="en-AU" baseline="30000" dirty="0" smtClean="0"/>
              <a:t>th</a:t>
            </a:r>
            <a:r>
              <a:rPr lang="en-AU" dirty="0" smtClean="0"/>
              <a:t> January</a:t>
            </a:r>
            <a:endParaRPr lang="en-AU" dirty="0"/>
          </a:p>
        </p:txBody>
      </p:sp>
      <p:sp>
        <p:nvSpPr>
          <p:cNvPr id="9" name="WHY"/>
          <p:cNvSpPr>
            <a:spLocks noGrp="1"/>
          </p:cNvSpPr>
          <p:nvPr>
            <p:ph sz="half" idx="1"/>
          </p:nvPr>
        </p:nvSpPr>
        <p:spPr>
          <a:xfrm>
            <a:off x="179512" y="2719461"/>
            <a:ext cx="4326632" cy="1429619"/>
          </a:xfrm>
        </p:spPr>
        <p:txBody>
          <a:bodyPr>
            <a:normAutofit/>
          </a:bodyPr>
          <a:lstStyle/>
          <a:p>
            <a:r>
              <a:rPr lang="en-AU" dirty="0" smtClean="0"/>
              <a:t>WHY is it significant?</a:t>
            </a:r>
          </a:p>
          <a:p>
            <a:pPr lvl="1"/>
            <a:r>
              <a:rPr lang="en-AU" dirty="0" smtClean="0"/>
              <a:t>commemorates the arrival of the First Fleet</a:t>
            </a:r>
            <a:endParaRPr lang="en-AU" dirty="0"/>
          </a:p>
        </p:txBody>
      </p:sp>
      <p:sp>
        <p:nvSpPr>
          <p:cNvPr id="10" name="WHAT"/>
          <p:cNvSpPr>
            <a:spLocks noGrp="1"/>
          </p:cNvSpPr>
          <p:nvPr>
            <p:ph sz="half" idx="1"/>
          </p:nvPr>
        </p:nvSpPr>
        <p:spPr>
          <a:xfrm>
            <a:off x="179512" y="4231629"/>
            <a:ext cx="5184576" cy="2581747"/>
          </a:xfrm>
        </p:spPr>
        <p:txBody>
          <a:bodyPr>
            <a:normAutofit/>
          </a:bodyPr>
          <a:lstStyle/>
          <a:p>
            <a:r>
              <a:rPr lang="en-AU" dirty="0" smtClean="0"/>
              <a:t>WHAT happens?</a:t>
            </a:r>
          </a:p>
          <a:p>
            <a:pPr lvl="1"/>
            <a:r>
              <a:rPr lang="en-AU" dirty="0" smtClean="0"/>
              <a:t>ceremonies (citizenship &amp; award)</a:t>
            </a:r>
          </a:p>
          <a:p>
            <a:pPr lvl="1"/>
            <a:r>
              <a:rPr lang="en-AU" dirty="0" smtClean="0"/>
              <a:t>musical festivals</a:t>
            </a:r>
          </a:p>
          <a:p>
            <a:pPr lvl="1"/>
            <a:r>
              <a:rPr lang="en-AU" dirty="0" smtClean="0"/>
              <a:t>picnics, barbeques &amp; luncheons</a:t>
            </a:r>
          </a:p>
          <a:p>
            <a:pPr lvl="1"/>
            <a:r>
              <a:rPr lang="en-AU" dirty="0" smtClean="0"/>
              <a:t>sporting contests</a:t>
            </a:r>
            <a:endParaRPr lang="en-AU" dirty="0"/>
          </a:p>
        </p:txBody>
      </p:sp>
      <p:grpSp>
        <p:nvGrpSpPr>
          <p:cNvPr id="13" name="WHEN"/>
          <p:cNvGrpSpPr/>
          <p:nvPr/>
        </p:nvGrpSpPr>
        <p:grpSpPr>
          <a:xfrm>
            <a:off x="5436096" y="1455584"/>
            <a:ext cx="3519227" cy="5213776"/>
            <a:chOff x="5436096" y="1455584"/>
            <a:chExt cx="3519227" cy="5213776"/>
          </a:xfrm>
        </p:grpSpPr>
        <p:grpSp>
          <p:nvGrpSpPr>
            <p:cNvPr id="7" name="Skupina 6"/>
            <p:cNvGrpSpPr/>
            <p:nvPr/>
          </p:nvGrpSpPr>
          <p:grpSpPr>
            <a:xfrm>
              <a:off x="5868144" y="1455584"/>
              <a:ext cx="2600325" cy="1964541"/>
              <a:chOff x="5345733" y="1556792"/>
              <a:chExt cx="2600325" cy="1964541"/>
            </a:xfrm>
          </p:grpSpPr>
          <p:pic>
            <p:nvPicPr>
              <p:cNvPr id="3074" name="Picture 2" descr="https://encrypted-tbn0.gstatic.com/images?q=tbn:ANd9GcQgguPXCwBAiR13Ag0uQecgNcFOgYla_eHzrf6LKljTJ3om4Z8F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45733" y="1556792"/>
                <a:ext cx="2600325" cy="17621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Pravokotnik 5"/>
              <p:cNvSpPr/>
              <p:nvPr/>
            </p:nvSpPr>
            <p:spPr>
              <a:xfrm>
                <a:off x="5468105" y="3244334"/>
                <a:ext cx="2355581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sr-Latn-BA" sz="1200" dirty="0" smtClean="0"/>
                  <a:t>http://beinbalance.wordpress.com</a:t>
                </a:r>
                <a:endParaRPr lang="sr-Latn-BA" sz="1200" dirty="0"/>
              </a:p>
            </p:txBody>
          </p:sp>
        </p:grpSp>
        <p:grpSp>
          <p:nvGrpSpPr>
            <p:cNvPr id="12" name="Skupina 11"/>
            <p:cNvGrpSpPr/>
            <p:nvPr/>
          </p:nvGrpSpPr>
          <p:grpSpPr>
            <a:xfrm>
              <a:off x="5436096" y="3910339"/>
              <a:ext cx="3519227" cy="2759021"/>
              <a:chOff x="5148064" y="3717032"/>
              <a:chExt cx="3807259" cy="2897521"/>
            </a:xfrm>
          </p:grpSpPr>
          <p:pic>
            <p:nvPicPr>
              <p:cNvPr id="3076" name="Picture 4" descr="http://www.wordstorm.com.au/wp-content/uploads/posts/192459-sausages-australia-day.jpg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42" r="12166"/>
              <a:stretch/>
            </p:blipFill>
            <p:spPr bwMode="auto">
              <a:xfrm>
                <a:off x="5148064" y="3717032"/>
                <a:ext cx="3807259" cy="26242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Pravokotnik 10"/>
              <p:cNvSpPr/>
              <p:nvPr/>
            </p:nvSpPr>
            <p:spPr>
              <a:xfrm>
                <a:off x="6093236" y="6337554"/>
                <a:ext cx="215014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sr-Latn-BA" sz="1200" dirty="0" smtClean="0"/>
                  <a:t>http://www.wordstorm.com.au</a:t>
                </a:r>
                <a:endParaRPr lang="sr-Latn-BA" sz="1200" dirty="0"/>
              </a:p>
            </p:txBody>
          </p:sp>
        </p:grpSp>
      </p:grpSp>
      <p:grpSp>
        <p:nvGrpSpPr>
          <p:cNvPr id="15" name="WHY"/>
          <p:cNvGrpSpPr/>
          <p:nvPr/>
        </p:nvGrpSpPr>
        <p:grpSpPr>
          <a:xfrm>
            <a:off x="4942966" y="1455584"/>
            <a:ext cx="4000500" cy="3172599"/>
            <a:chOff x="4942966" y="1455584"/>
            <a:chExt cx="4000500" cy="3172599"/>
          </a:xfrm>
        </p:grpSpPr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2966" y="1455584"/>
              <a:ext cx="4000500" cy="2895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Pravokotnik 13"/>
            <p:cNvSpPr/>
            <p:nvPr/>
          </p:nvSpPr>
          <p:spPr>
            <a:xfrm>
              <a:off x="6302908" y="4351184"/>
              <a:ext cx="173079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r-Latn-BA" sz="1200" dirty="0" smtClean="0"/>
                <a:t>http://www.smh.com.au</a:t>
              </a:r>
              <a:endParaRPr lang="sr-Latn-BA" sz="1200" dirty="0"/>
            </a:p>
          </p:txBody>
        </p:sp>
      </p:grpSp>
      <p:grpSp>
        <p:nvGrpSpPr>
          <p:cNvPr id="25" name="WHAT"/>
          <p:cNvGrpSpPr/>
          <p:nvPr/>
        </p:nvGrpSpPr>
        <p:grpSpPr>
          <a:xfrm>
            <a:off x="6631225" y="313251"/>
            <a:ext cx="2439318" cy="6516521"/>
            <a:chOff x="6631225" y="313251"/>
            <a:chExt cx="2439318" cy="6516521"/>
          </a:xfrm>
        </p:grpSpPr>
        <p:grpSp>
          <p:nvGrpSpPr>
            <p:cNvPr id="18" name="Skupina 17"/>
            <p:cNvGrpSpPr/>
            <p:nvPr/>
          </p:nvGrpSpPr>
          <p:grpSpPr>
            <a:xfrm>
              <a:off x="6787973" y="313251"/>
              <a:ext cx="2233438" cy="1656184"/>
              <a:chOff x="5341616" y="1340768"/>
              <a:chExt cx="2233438" cy="1656184"/>
            </a:xfrm>
          </p:grpSpPr>
          <p:pic>
            <p:nvPicPr>
              <p:cNvPr id="3079" name="Picture 7" descr="http://www.readengage.com/images/ausday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41616" y="1340768"/>
                <a:ext cx="2233438" cy="14016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" name="Pravokotnik 15"/>
              <p:cNvSpPr/>
              <p:nvPr/>
            </p:nvSpPr>
            <p:spPr>
              <a:xfrm>
                <a:off x="5433031" y="2719953"/>
                <a:ext cx="2050608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sr-Latn-BA" sz="1200" dirty="0" smtClean="0"/>
                  <a:t>http://www.readengage.com</a:t>
                </a:r>
                <a:endParaRPr lang="sr-Latn-BA" sz="1200" dirty="0"/>
              </a:p>
            </p:txBody>
          </p:sp>
        </p:grpSp>
        <p:grpSp>
          <p:nvGrpSpPr>
            <p:cNvPr id="20" name="Skupina 19"/>
            <p:cNvGrpSpPr/>
            <p:nvPr/>
          </p:nvGrpSpPr>
          <p:grpSpPr>
            <a:xfrm>
              <a:off x="6631225" y="4228763"/>
              <a:ext cx="2439318" cy="2601009"/>
              <a:chOff x="6083841" y="3478196"/>
              <a:chExt cx="2439318" cy="2601009"/>
            </a:xfrm>
          </p:grpSpPr>
          <p:pic>
            <p:nvPicPr>
              <p:cNvPr id="3081" name="Picture 9" descr="http://www.peergroupmedia.com/wp-content/uploads/2012/06/bdo_bg.jpg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670" t="4831"/>
              <a:stretch/>
            </p:blipFill>
            <p:spPr bwMode="auto">
              <a:xfrm>
                <a:off x="6083841" y="3478196"/>
                <a:ext cx="2439318" cy="23181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9" name="Pravokotnik 18"/>
              <p:cNvSpPr/>
              <p:nvPr/>
            </p:nvSpPr>
            <p:spPr>
              <a:xfrm>
                <a:off x="6147061" y="5802206"/>
                <a:ext cx="2312877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sr-Latn-BA" sz="1200" dirty="0" smtClean="0"/>
                  <a:t>http://www.peergroupmedia.com</a:t>
                </a:r>
                <a:endParaRPr lang="sr-Latn-BA" sz="1200" dirty="0"/>
              </a:p>
            </p:txBody>
          </p:sp>
        </p:grpSp>
        <p:grpSp>
          <p:nvGrpSpPr>
            <p:cNvPr id="22" name="Skupina 21"/>
            <p:cNvGrpSpPr/>
            <p:nvPr/>
          </p:nvGrpSpPr>
          <p:grpSpPr>
            <a:xfrm>
              <a:off x="7030670" y="2246863"/>
              <a:ext cx="1748043" cy="1792526"/>
              <a:chOff x="7165078" y="1112684"/>
              <a:chExt cx="1748043" cy="1792526"/>
            </a:xfrm>
          </p:grpSpPr>
          <p:pic>
            <p:nvPicPr>
              <p:cNvPr id="3082" name="Picture 10"/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918" r="23474" b="3794"/>
              <a:stretch/>
            </p:blipFill>
            <p:spPr bwMode="auto">
              <a:xfrm>
                <a:off x="7534275" y="1112684"/>
                <a:ext cx="1009650" cy="17227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" name="Pravokotnik 20"/>
              <p:cNvSpPr/>
              <p:nvPr/>
            </p:nvSpPr>
            <p:spPr>
              <a:xfrm>
                <a:off x="7165078" y="2628211"/>
                <a:ext cx="1748043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sr-Latn-BA" sz="1200" dirty="0" smtClean="0"/>
                  <a:t>http://www.army.gov.au </a:t>
                </a:r>
                <a:endParaRPr lang="sr-Latn-BA" sz="1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9569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bldLvl="2"/>
      <p:bldP spid="9" grpId="0" build="p" bldLvl="2"/>
      <p:bldP spid="10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 smtClean="0"/>
              <a:t>Australia Day</a:t>
            </a:r>
            <a:endParaRPr lang="en-AU" b="1" dirty="0"/>
          </a:p>
        </p:txBody>
      </p:sp>
      <p:sp>
        <p:nvSpPr>
          <p:cNvPr id="4" name="WHERE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1828800"/>
          </a:xfrm>
        </p:spPr>
        <p:txBody>
          <a:bodyPr>
            <a:normAutofit/>
          </a:bodyPr>
          <a:lstStyle/>
          <a:p>
            <a:r>
              <a:rPr lang="en-AU" dirty="0" smtClean="0"/>
              <a:t>WHERE is it celebrated?</a:t>
            </a:r>
          </a:p>
          <a:p>
            <a:pPr lvl="1"/>
            <a:r>
              <a:rPr lang="en-AU" dirty="0" smtClean="0"/>
              <a:t>big cities &amp; small towns</a:t>
            </a:r>
          </a:p>
          <a:p>
            <a:pPr lvl="1"/>
            <a:r>
              <a:rPr lang="en-AU" dirty="0" smtClean="0"/>
              <a:t>beaches &amp; outback</a:t>
            </a:r>
            <a:endParaRPr lang="en-AU" dirty="0"/>
          </a:p>
        </p:txBody>
      </p:sp>
      <p:sp>
        <p:nvSpPr>
          <p:cNvPr id="5" name="WHO"/>
          <p:cNvSpPr>
            <a:spLocks noGrp="1"/>
          </p:cNvSpPr>
          <p:nvPr>
            <p:ph sz="half" idx="1"/>
          </p:nvPr>
        </p:nvSpPr>
        <p:spPr>
          <a:xfrm>
            <a:off x="467544" y="3356993"/>
            <a:ext cx="4038600" cy="1872208"/>
          </a:xfrm>
        </p:spPr>
        <p:txBody>
          <a:bodyPr>
            <a:normAutofit/>
          </a:bodyPr>
          <a:lstStyle/>
          <a:p>
            <a:r>
              <a:rPr lang="en-AU" dirty="0" smtClean="0"/>
              <a:t>WHO is involved?</a:t>
            </a:r>
          </a:p>
          <a:p>
            <a:pPr lvl="1"/>
            <a:r>
              <a:rPr lang="en-AU" dirty="0" smtClean="0"/>
              <a:t>Australians</a:t>
            </a:r>
          </a:p>
          <a:p>
            <a:pPr lvl="1"/>
            <a:r>
              <a:rPr lang="en-AU" dirty="0" smtClean="0"/>
              <a:t>New-Australians</a:t>
            </a:r>
          </a:p>
          <a:p>
            <a:pPr lvl="1"/>
            <a:r>
              <a:rPr lang="en-AU" dirty="0" smtClean="0"/>
              <a:t>Foreign Tourists</a:t>
            </a:r>
          </a:p>
          <a:p>
            <a:endParaRPr lang="en-AU" dirty="0" smtClean="0"/>
          </a:p>
          <a:p>
            <a:endParaRPr lang="en-AU" dirty="0" smtClean="0"/>
          </a:p>
          <a:p>
            <a:endParaRPr lang="en-AU" dirty="0"/>
          </a:p>
        </p:txBody>
      </p:sp>
      <p:grpSp>
        <p:nvGrpSpPr>
          <p:cNvPr id="9" name="WHERE"/>
          <p:cNvGrpSpPr/>
          <p:nvPr/>
        </p:nvGrpSpPr>
        <p:grpSpPr>
          <a:xfrm>
            <a:off x="4716016" y="1412776"/>
            <a:ext cx="4387850" cy="5242170"/>
            <a:chOff x="4716016" y="1412776"/>
            <a:chExt cx="4387850" cy="5242170"/>
          </a:xfrm>
        </p:grpSpPr>
        <p:grpSp>
          <p:nvGrpSpPr>
            <p:cNvPr id="6" name="Skupina 5"/>
            <p:cNvGrpSpPr/>
            <p:nvPr/>
          </p:nvGrpSpPr>
          <p:grpSpPr>
            <a:xfrm>
              <a:off x="4716016" y="3573016"/>
              <a:ext cx="4207396" cy="3081930"/>
              <a:chOff x="4716016" y="3429000"/>
              <a:chExt cx="4207396" cy="3081930"/>
            </a:xfrm>
          </p:grpSpPr>
          <p:pic>
            <p:nvPicPr>
              <p:cNvPr id="1026" name="Picture 2" descr="http://nepaliaustralian.files.wordpress.com/2012/01/beach-cricket.jp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16016" y="3429000"/>
                <a:ext cx="4207396" cy="28049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" name="Pravokotnik 2"/>
              <p:cNvSpPr/>
              <p:nvPr/>
            </p:nvSpPr>
            <p:spPr>
              <a:xfrm>
                <a:off x="5866633" y="6233931"/>
                <a:ext cx="1906163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sl-SI" sz="1200" dirty="0" smtClean="0"/>
                  <a:t>http://nepaliaustralian.com</a:t>
                </a:r>
                <a:endParaRPr lang="sl-SI" sz="1200" dirty="0"/>
              </a:p>
            </p:txBody>
          </p:sp>
        </p:grpSp>
        <p:grpSp>
          <p:nvGrpSpPr>
            <p:cNvPr id="8" name="Skupina 7"/>
            <p:cNvGrpSpPr/>
            <p:nvPr/>
          </p:nvGrpSpPr>
          <p:grpSpPr>
            <a:xfrm>
              <a:off x="4716016" y="1412776"/>
              <a:ext cx="4387850" cy="2119654"/>
              <a:chOff x="4716016" y="1412776"/>
              <a:chExt cx="4387850" cy="2119654"/>
            </a:xfrm>
          </p:grpSpPr>
          <p:pic>
            <p:nvPicPr>
              <p:cNvPr id="1028" name="Picture 4" descr="http://blogs.queens.edu/australia/files/2012/06/575600_464806620216116_284848653_n.jpg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997" b="35010"/>
              <a:stretch/>
            </p:blipFill>
            <p:spPr bwMode="auto">
              <a:xfrm>
                <a:off x="4716016" y="1412776"/>
                <a:ext cx="4387850" cy="18426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Pravokotnik 6"/>
              <p:cNvSpPr/>
              <p:nvPr/>
            </p:nvSpPr>
            <p:spPr>
              <a:xfrm>
                <a:off x="6046986" y="3255431"/>
                <a:ext cx="1703928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sl-SI" sz="1200" dirty="0" smtClean="0"/>
                  <a:t>http://blogs.queens.edu</a:t>
                </a:r>
                <a:endParaRPr lang="sl-SI" sz="1200" dirty="0"/>
              </a:p>
            </p:txBody>
          </p:sp>
        </p:grpSp>
      </p:grpSp>
      <p:grpSp>
        <p:nvGrpSpPr>
          <p:cNvPr id="14" name="WHO"/>
          <p:cNvGrpSpPr/>
          <p:nvPr/>
        </p:nvGrpSpPr>
        <p:grpSpPr>
          <a:xfrm>
            <a:off x="5360461" y="1412776"/>
            <a:ext cx="3780269" cy="5445224"/>
            <a:chOff x="5360461" y="1412776"/>
            <a:chExt cx="3780269" cy="5445224"/>
          </a:xfrm>
        </p:grpSpPr>
        <p:grpSp>
          <p:nvGrpSpPr>
            <p:cNvPr id="11" name="Skupina 10"/>
            <p:cNvGrpSpPr/>
            <p:nvPr/>
          </p:nvGrpSpPr>
          <p:grpSpPr>
            <a:xfrm>
              <a:off x="5364087" y="4293096"/>
              <a:ext cx="3729201" cy="2564904"/>
              <a:chOff x="4856240" y="1628800"/>
              <a:chExt cx="4052676" cy="2808486"/>
            </a:xfrm>
          </p:grpSpPr>
          <p:pic>
            <p:nvPicPr>
              <p:cNvPr id="1029" name="Picture 5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11" r="2805"/>
              <a:stretch/>
            </p:blipFill>
            <p:spPr bwMode="auto">
              <a:xfrm>
                <a:off x="4856240" y="1628800"/>
                <a:ext cx="4052676" cy="25544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Pravokotnik 9"/>
              <p:cNvSpPr/>
              <p:nvPr/>
            </p:nvSpPr>
            <p:spPr>
              <a:xfrm>
                <a:off x="6041001" y="4160287"/>
                <a:ext cx="1683153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sl-SI" sz="1200" dirty="0"/>
                  <a:t>http://www.abc.net.au/</a:t>
                </a:r>
              </a:p>
            </p:txBody>
          </p:sp>
        </p:grpSp>
        <p:grpSp>
          <p:nvGrpSpPr>
            <p:cNvPr id="13" name="Skupina 12"/>
            <p:cNvGrpSpPr/>
            <p:nvPr/>
          </p:nvGrpSpPr>
          <p:grpSpPr>
            <a:xfrm>
              <a:off x="5360461" y="1412776"/>
              <a:ext cx="3780269" cy="2778676"/>
              <a:chOff x="5360461" y="1412776"/>
              <a:chExt cx="3780269" cy="2778676"/>
            </a:xfrm>
          </p:grpSpPr>
          <p:pic>
            <p:nvPicPr>
              <p:cNvPr id="1031" name="Picture 7" descr="http://1.bp.blogspot.com/_dNqr7GAPDV0/TUAFsgbk0iI/AAAAAAAABk4/0w3a7XhcoBo/s1600/Aussie%252BSoldiers%252Bin%252BBaghdad.jp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60461" y="1412776"/>
                <a:ext cx="3717907" cy="24992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Pravokotnik 11"/>
              <p:cNvSpPr/>
              <p:nvPr/>
            </p:nvSpPr>
            <p:spPr>
              <a:xfrm>
                <a:off x="5379744" y="3914453"/>
                <a:ext cx="3760986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sl-SI" sz="1200" dirty="0" smtClean="0"/>
                  <a:t>http://notanothernewenglandsportsblog.blogspot.com</a:t>
                </a:r>
                <a:endParaRPr lang="sl-SI" sz="1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88315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2"/>
      <p:bldP spid="5" grpId="0" build="p" bldLvl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AU" b="1" dirty="0" smtClean="0"/>
              <a:t>What does Australia Day mean</a:t>
            </a:r>
            <a:br>
              <a:rPr lang="en-AU" b="1" dirty="0" smtClean="0"/>
            </a:br>
            <a:r>
              <a:rPr lang="en-AU" b="1" dirty="0" smtClean="0"/>
              <a:t>to different people?</a:t>
            </a:r>
            <a:endParaRPr lang="en-AU" b="1" dirty="0"/>
          </a:p>
        </p:txBody>
      </p:sp>
      <p:grpSp>
        <p:nvGrpSpPr>
          <p:cNvPr id="6" name="Skupina 5"/>
          <p:cNvGrpSpPr/>
          <p:nvPr/>
        </p:nvGrpSpPr>
        <p:grpSpPr>
          <a:xfrm>
            <a:off x="-30449" y="1484784"/>
            <a:ext cx="4895528" cy="5105716"/>
            <a:chOff x="396605" y="1556792"/>
            <a:chExt cx="4895528" cy="5105716"/>
          </a:xfrm>
        </p:grpSpPr>
        <p:pic>
          <p:nvPicPr>
            <p:cNvPr id="1026" name="Picture 2" descr="http://www.ruthdesouza.com/wp-content/uploads/2013/01/INMInvasion-day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605" y="1556792"/>
              <a:ext cx="4895528" cy="47986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Pravokotnik 4"/>
            <p:cNvSpPr/>
            <p:nvPr/>
          </p:nvSpPr>
          <p:spPr>
            <a:xfrm>
              <a:off x="1819153" y="6385509"/>
              <a:ext cx="205043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l-SI" sz="1200" dirty="0" smtClean="0"/>
                <a:t>http://www.ruthdesouza.com</a:t>
              </a:r>
              <a:endParaRPr lang="sl-SI" sz="1200" dirty="0"/>
            </a:p>
          </p:txBody>
        </p:sp>
      </p:grpSp>
      <p:grpSp>
        <p:nvGrpSpPr>
          <p:cNvPr id="12" name="Skupina 11"/>
          <p:cNvGrpSpPr/>
          <p:nvPr/>
        </p:nvGrpSpPr>
        <p:grpSpPr>
          <a:xfrm>
            <a:off x="1648251" y="1484784"/>
            <a:ext cx="5516037" cy="5347170"/>
            <a:chOff x="1259632" y="619852"/>
            <a:chExt cx="6328918" cy="6042486"/>
          </a:xfrm>
        </p:grpSpPr>
        <p:pic>
          <p:nvPicPr>
            <p:cNvPr id="1032" name="Picture 8" descr="http://www.ruthdesouza.com/wp-content/uploads/2013/01/992894-australia-word-cloud.jpe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632" y="619852"/>
              <a:ext cx="6328918" cy="58420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Pravokotnik 10"/>
            <p:cNvSpPr/>
            <p:nvPr/>
          </p:nvSpPr>
          <p:spPr>
            <a:xfrm>
              <a:off x="3369219" y="6385339"/>
              <a:ext cx="210974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l-SI" sz="1200" dirty="0"/>
                <a:t>http://www.ruthdesouza.com/</a:t>
              </a:r>
            </a:p>
          </p:txBody>
        </p:sp>
      </p:grpSp>
      <p:grpSp>
        <p:nvGrpSpPr>
          <p:cNvPr id="16" name="Skupina 15"/>
          <p:cNvGrpSpPr/>
          <p:nvPr/>
        </p:nvGrpSpPr>
        <p:grpSpPr>
          <a:xfrm>
            <a:off x="1187624" y="1988840"/>
            <a:ext cx="6789545" cy="4149586"/>
            <a:chOff x="1547664" y="1352322"/>
            <a:chExt cx="6789545" cy="4149586"/>
          </a:xfrm>
        </p:grpSpPr>
        <p:pic>
          <p:nvPicPr>
            <p:cNvPr id="1038" name="Picture 14" descr="Embedded image permalink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421"/>
            <a:stretch/>
          </p:blipFill>
          <p:spPr bwMode="auto">
            <a:xfrm>
              <a:off x="1547664" y="1352322"/>
              <a:ext cx="6789545" cy="39093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Pravokotnik 14"/>
            <p:cNvSpPr/>
            <p:nvPr/>
          </p:nvSpPr>
          <p:spPr>
            <a:xfrm>
              <a:off x="3671182" y="5240298"/>
              <a:ext cx="1300356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l-SI" sz="1100" dirty="0"/>
                <a:t>https://twitter.com</a:t>
              </a:r>
            </a:p>
          </p:txBody>
        </p:sp>
      </p:grpSp>
      <p:grpSp>
        <p:nvGrpSpPr>
          <p:cNvPr id="8" name="Skupina 7"/>
          <p:cNvGrpSpPr/>
          <p:nvPr/>
        </p:nvGrpSpPr>
        <p:grpSpPr>
          <a:xfrm>
            <a:off x="4063243" y="1719957"/>
            <a:ext cx="4968552" cy="6694934"/>
            <a:chOff x="2339752" y="200723"/>
            <a:chExt cx="4968552" cy="6694934"/>
          </a:xfrm>
        </p:grpSpPr>
        <p:pic>
          <p:nvPicPr>
            <p:cNvPr id="1028" name="Picture 4" descr="http://travisbacon.com/wp-content/uploads/2013/01/travisbaconGTaustralia-BOXEDSET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4460"/>
            <a:stretch/>
          </p:blipFill>
          <p:spPr bwMode="auto">
            <a:xfrm>
              <a:off x="2339752" y="200723"/>
              <a:ext cx="4968552" cy="35644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Pravokotnik 6"/>
            <p:cNvSpPr/>
            <p:nvPr/>
          </p:nvSpPr>
          <p:spPr>
            <a:xfrm>
              <a:off x="3979406" y="6618658"/>
              <a:ext cx="168924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l-SI" sz="1200" dirty="0"/>
                <a:t>http://travisbacon.com/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9675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 smtClean="0"/>
              <a:t>Melbourne Cup</a:t>
            </a:r>
            <a:endParaRPr lang="en-AU" b="1" dirty="0"/>
          </a:p>
        </p:txBody>
      </p:sp>
      <p:sp>
        <p:nvSpPr>
          <p:cNvPr id="4" name="WHEN"/>
          <p:cNvSpPr>
            <a:spLocks noGrp="1"/>
          </p:cNvSpPr>
          <p:nvPr>
            <p:ph sz="half" idx="1"/>
          </p:nvPr>
        </p:nvSpPr>
        <p:spPr>
          <a:xfrm>
            <a:off x="179512" y="1600201"/>
            <a:ext cx="4316288" cy="1036712"/>
          </a:xfrm>
        </p:spPr>
        <p:txBody>
          <a:bodyPr>
            <a:normAutofit/>
          </a:bodyPr>
          <a:lstStyle/>
          <a:p>
            <a:r>
              <a:rPr lang="en-AU" dirty="0" smtClean="0"/>
              <a:t>WHEN is it?</a:t>
            </a:r>
          </a:p>
          <a:p>
            <a:pPr lvl="1"/>
            <a:r>
              <a:rPr lang="en-AU" dirty="0" smtClean="0"/>
              <a:t>1</a:t>
            </a:r>
            <a:r>
              <a:rPr lang="en-AU" baseline="30000" dirty="0" smtClean="0"/>
              <a:t>st</a:t>
            </a:r>
            <a:r>
              <a:rPr lang="en-AU" dirty="0" smtClean="0"/>
              <a:t> Tuesday in November</a:t>
            </a:r>
            <a:endParaRPr lang="en-AU" dirty="0"/>
          </a:p>
        </p:txBody>
      </p:sp>
      <p:sp>
        <p:nvSpPr>
          <p:cNvPr id="9" name="WHY"/>
          <p:cNvSpPr>
            <a:spLocks noGrp="1"/>
          </p:cNvSpPr>
          <p:nvPr>
            <p:ph sz="half" idx="1"/>
          </p:nvPr>
        </p:nvSpPr>
        <p:spPr>
          <a:xfrm>
            <a:off x="179512" y="2719461"/>
            <a:ext cx="4326632" cy="1429619"/>
          </a:xfrm>
        </p:spPr>
        <p:txBody>
          <a:bodyPr>
            <a:normAutofit/>
          </a:bodyPr>
          <a:lstStyle/>
          <a:p>
            <a:r>
              <a:rPr lang="en-AU" dirty="0" smtClean="0"/>
              <a:t>WHY is it significant?</a:t>
            </a:r>
          </a:p>
          <a:p>
            <a:pPr lvl="1"/>
            <a:r>
              <a:rPr lang="en-AU" dirty="0" smtClean="0"/>
              <a:t>most-popular sporting event in Australia</a:t>
            </a:r>
            <a:endParaRPr lang="en-AU" dirty="0"/>
          </a:p>
        </p:txBody>
      </p:sp>
      <p:sp>
        <p:nvSpPr>
          <p:cNvPr id="10" name="WHAT"/>
          <p:cNvSpPr>
            <a:spLocks noGrp="1"/>
          </p:cNvSpPr>
          <p:nvPr>
            <p:ph sz="half" idx="1"/>
          </p:nvPr>
        </p:nvSpPr>
        <p:spPr>
          <a:xfrm>
            <a:off x="179512" y="4231629"/>
            <a:ext cx="5184576" cy="2581747"/>
          </a:xfrm>
        </p:spPr>
        <p:txBody>
          <a:bodyPr>
            <a:normAutofit lnSpcReduction="10000"/>
          </a:bodyPr>
          <a:lstStyle/>
          <a:p>
            <a:r>
              <a:rPr lang="en-AU" dirty="0" smtClean="0"/>
              <a:t>WHAT happens?</a:t>
            </a:r>
          </a:p>
          <a:p>
            <a:pPr lvl="1"/>
            <a:r>
              <a:rPr lang="en-AU" dirty="0" smtClean="0"/>
              <a:t>Melbourne Cup Day</a:t>
            </a:r>
          </a:p>
          <a:p>
            <a:pPr lvl="1"/>
            <a:r>
              <a:rPr lang="en-AU" dirty="0" smtClean="0"/>
              <a:t>official betting</a:t>
            </a:r>
          </a:p>
          <a:p>
            <a:pPr lvl="1"/>
            <a:r>
              <a:rPr lang="en-AU" dirty="0" smtClean="0"/>
              <a:t>workplace sweepstakes</a:t>
            </a:r>
          </a:p>
          <a:p>
            <a:pPr lvl="1"/>
            <a:r>
              <a:rPr lang="en-AU" dirty="0" smtClean="0"/>
              <a:t>workplace luncheons</a:t>
            </a:r>
          </a:p>
          <a:p>
            <a:pPr lvl="1"/>
            <a:r>
              <a:rPr lang="en-AU" dirty="0" smtClean="0"/>
              <a:t>sporting contests</a:t>
            </a:r>
            <a:endParaRPr lang="en-AU" dirty="0"/>
          </a:p>
        </p:txBody>
      </p:sp>
      <p:grpSp>
        <p:nvGrpSpPr>
          <p:cNvPr id="8" name="WHEN"/>
          <p:cNvGrpSpPr/>
          <p:nvPr/>
        </p:nvGrpSpPr>
        <p:grpSpPr>
          <a:xfrm>
            <a:off x="5108212" y="1628800"/>
            <a:ext cx="3888432" cy="5207249"/>
            <a:chOff x="5108212" y="1628800"/>
            <a:chExt cx="3888432" cy="5207249"/>
          </a:xfrm>
        </p:grpSpPr>
        <p:grpSp>
          <p:nvGrpSpPr>
            <p:cNvPr id="5" name="Skupina 4"/>
            <p:cNvGrpSpPr/>
            <p:nvPr/>
          </p:nvGrpSpPr>
          <p:grpSpPr>
            <a:xfrm>
              <a:off x="5623678" y="1628800"/>
              <a:ext cx="2857500" cy="2179629"/>
              <a:chOff x="5076056" y="1516863"/>
              <a:chExt cx="2857500" cy="2179629"/>
            </a:xfrm>
          </p:grpSpPr>
          <p:pic>
            <p:nvPicPr>
              <p:cNvPr id="2050" name="Picture 2" descr="http://www.races.com.au/files/2010/07/2010-emirates-melbourne-cup.jp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76056" y="1516863"/>
                <a:ext cx="2857500" cy="1905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" name="Pravokotnik 2"/>
              <p:cNvSpPr/>
              <p:nvPr/>
            </p:nvSpPr>
            <p:spPr>
              <a:xfrm>
                <a:off x="5623678" y="3419493"/>
                <a:ext cx="1828642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sl-SI" sz="1200" dirty="0" smtClean="0"/>
                  <a:t>http://www.races.com.au </a:t>
                </a:r>
                <a:endParaRPr lang="sl-SI" sz="1200" dirty="0"/>
              </a:p>
            </p:txBody>
          </p:sp>
        </p:grpSp>
        <p:grpSp>
          <p:nvGrpSpPr>
            <p:cNvPr id="7" name="Skupina 6"/>
            <p:cNvGrpSpPr/>
            <p:nvPr/>
          </p:nvGrpSpPr>
          <p:grpSpPr>
            <a:xfrm>
              <a:off x="5108212" y="4077072"/>
              <a:ext cx="3888432" cy="2758977"/>
              <a:chOff x="5108212" y="4077072"/>
              <a:chExt cx="3888432" cy="2758977"/>
            </a:xfrm>
          </p:grpSpPr>
          <p:pic>
            <p:nvPicPr>
              <p:cNvPr id="2051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08212" y="4077072"/>
                <a:ext cx="3888432" cy="24819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" name="Pravokotnik 5"/>
              <p:cNvSpPr/>
              <p:nvPr/>
            </p:nvSpPr>
            <p:spPr>
              <a:xfrm>
                <a:off x="6171300" y="6559050"/>
                <a:ext cx="1730795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sl-SI" sz="1200" dirty="0" smtClean="0"/>
                  <a:t>http://www.smh.com.au</a:t>
                </a:r>
                <a:endParaRPr lang="sl-SI" sz="1200" dirty="0"/>
              </a:p>
            </p:txBody>
          </p:sp>
        </p:grpSp>
      </p:grpSp>
      <p:grpSp>
        <p:nvGrpSpPr>
          <p:cNvPr id="15" name="WHY"/>
          <p:cNvGrpSpPr/>
          <p:nvPr/>
        </p:nvGrpSpPr>
        <p:grpSpPr>
          <a:xfrm>
            <a:off x="5508104" y="1340768"/>
            <a:ext cx="2857500" cy="5495280"/>
            <a:chOff x="5508104" y="1340768"/>
            <a:chExt cx="2857500" cy="5495280"/>
          </a:xfrm>
        </p:grpSpPr>
        <p:grpSp>
          <p:nvGrpSpPr>
            <p:cNvPr id="12" name="Skupina 11"/>
            <p:cNvGrpSpPr/>
            <p:nvPr/>
          </p:nvGrpSpPr>
          <p:grpSpPr>
            <a:xfrm>
              <a:off x="5508104" y="1340768"/>
              <a:ext cx="2857500" cy="2422494"/>
              <a:chOff x="5508104" y="1388305"/>
              <a:chExt cx="2857500" cy="2422494"/>
            </a:xfrm>
          </p:grpSpPr>
          <p:pic>
            <p:nvPicPr>
              <p:cNvPr id="2053" name="Picture 5" descr="http://brisbane.jollypeople.com/files/2010/10/Melbourne-Cup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08104" y="1388305"/>
                <a:ext cx="2857500" cy="21431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Pravokotnik 10"/>
              <p:cNvSpPr/>
              <p:nvPr/>
            </p:nvSpPr>
            <p:spPr>
              <a:xfrm>
                <a:off x="5962258" y="3533800"/>
                <a:ext cx="218034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sl-SI" sz="1200" dirty="0" smtClean="0"/>
                  <a:t>http://brisbane.jollypeople.com</a:t>
                </a:r>
                <a:endParaRPr lang="sl-SI" sz="1200" dirty="0"/>
              </a:p>
            </p:txBody>
          </p:sp>
        </p:grpSp>
        <p:grpSp>
          <p:nvGrpSpPr>
            <p:cNvPr id="14" name="Skupina 13"/>
            <p:cNvGrpSpPr/>
            <p:nvPr/>
          </p:nvGrpSpPr>
          <p:grpSpPr>
            <a:xfrm>
              <a:off x="5629045" y="3828261"/>
              <a:ext cx="2615617" cy="3007787"/>
              <a:chOff x="5629045" y="3828261"/>
              <a:chExt cx="2615617" cy="3007787"/>
            </a:xfrm>
          </p:grpSpPr>
          <p:pic>
            <p:nvPicPr>
              <p:cNvPr id="2054" name="Picture 6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328" r="22918" b="8015"/>
              <a:stretch/>
            </p:blipFill>
            <p:spPr bwMode="auto">
              <a:xfrm>
                <a:off x="5629045" y="3828261"/>
                <a:ext cx="2615617" cy="27344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" name="Pravokotnik 12"/>
              <p:cNvSpPr/>
              <p:nvPr/>
            </p:nvSpPr>
            <p:spPr>
              <a:xfrm>
                <a:off x="6202590" y="6559049"/>
                <a:ext cx="1766061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sl-SI" sz="1200" dirty="0" smtClean="0"/>
                  <a:t>http://www.smh.com.au </a:t>
                </a:r>
                <a:endParaRPr lang="sl-SI" sz="1200" dirty="0"/>
              </a:p>
            </p:txBody>
          </p:sp>
        </p:grpSp>
      </p:grpSp>
      <p:grpSp>
        <p:nvGrpSpPr>
          <p:cNvPr id="20" name="WHAT"/>
          <p:cNvGrpSpPr/>
          <p:nvPr/>
        </p:nvGrpSpPr>
        <p:grpSpPr>
          <a:xfrm>
            <a:off x="5043915" y="188640"/>
            <a:ext cx="3920573" cy="6169272"/>
            <a:chOff x="5043915" y="188640"/>
            <a:chExt cx="3920573" cy="6169272"/>
          </a:xfrm>
        </p:grpSpPr>
        <p:grpSp>
          <p:nvGrpSpPr>
            <p:cNvPr id="17" name="Skupina 16"/>
            <p:cNvGrpSpPr/>
            <p:nvPr/>
          </p:nvGrpSpPr>
          <p:grpSpPr>
            <a:xfrm>
              <a:off x="7155491" y="188640"/>
              <a:ext cx="1808997" cy="3446247"/>
              <a:chOff x="4816916" y="1313088"/>
              <a:chExt cx="2399713" cy="3986675"/>
            </a:xfrm>
          </p:grpSpPr>
          <p:pic>
            <p:nvPicPr>
              <p:cNvPr id="2055" name="Picture 7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85" r="6842"/>
              <a:stretch/>
            </p:blipFill>
            <p:spPr bwMode="auto">
              <a:xfrm>
                <a:off x="4816916" y="1313088"/>
                <a:ext cx="2399713" cy="3666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" name="Pravokotnik 15"/>
              <p:cNvSpPr/>
              <p:nvPr/>
            </p:nvSpPr>
            <p:spPr>
              <a:xfrm>
                <a:off x="4943215" y="4979326"/>
                <a:ext cx="2147118" cy="3204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sl-SI" sz="1200" dirty="0" smtClean="0"/>
                  <a:t>http://www.abc.net.au</a:t>
                </a:r>
                <a:endParaRPr lang="sl-SI" sz="1200" dirty="0"/>
              </a:p>
            </p:txBody>
          </p:sp>
        </p:grpSp>
        <p:grpSp>
          <p:nvGrpSpPr>
            <p:cNvPr id="19" name="Skupina 18"/>
            <p:cNvGrpSpPr/>
            <p:nvPr/>
          </p:nvGrpSpPr>
          <p:grpSpPr>
            <a:xfrm>
              <a:off x="5043915" y="3763262"/>
              <a:ext cx="3638117" cy="2594650"/>
              <a:chOff x="5043915" y="3763262"/>
              <a:chExt cx="3638117" cy="2594650"/>
            </a:xfrm>
          </p:grpSpPr>
          <p:pic>
            <p:nvPicPr>
              <p:cNvPr id="2056" name="Picture 8"/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7606" b="75402"/>
              <a:stretch/>
            </p:blipFill>
            <p:spPr bwMode="auto">
              <a:xfrm>
                <a:off x="5043915" y="3763262"/>
                <a:ext cx="3638117" cy="23429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" name="Pravokotnik 17"/>
              <p:cNvSpPr/>
              <p:nvPr/>
            </p:nvSpPr>
            <p:spPr>
              <a:xfrm>
                <a:off x="5967921" y="6080913"/>
                <a:ext cx="1790105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sl-SI" sz="1200" dirty="0"/>
                  <a:t>http://www.smh.com.au/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84354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bldLvl="2"/>
      <p:bldP spid="9" grpId="0" build="p" bldLvl="2"/>
      <p:bldP spid="10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 smtClean="0"/>
              <a:t>Melbourne Cup</a:t>
            </a:r>
            <a:endParaRPr lang="en-AU" b="1" dirty="0"/>
          </a:p>
        </p:txBody>
      </p:sp>
      <p:sp>
        <p:nvSpPr>
          <p:cNvPr id="4" name="WHERE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114800" cy="1828800"/>
          </a:xfrm>
        </p:spPr>
        <p:txBody>
          <a:bodyPr>
            <a:normAutofit fontScale="92500" lnSpcReduction="10000"/>
          </a:bodyPr>
          <a:lstStyle/>
          <a:p>
            <a:r>
              <a:rPr lang="en-AU" dirty="0" smtClean="0"/>
              <a:t>WHERE is it celebrated?</a:t>
            </a:r>
          </a:p>
          <a:p>
            <a:pPr lvl="1"/>
            <a:r>
              <a:rPr lang="en-AU" dirty="0" smtClean="0"/>
              <a:t>official public holiday in Melbourne</a:t>
            </a:r>
          </a:p>
          <a:p>
            <a:pPr lvl="1"/>
            <a:r>
              <a:rPr lang="en-AU" dirty="0" smtClean="0"/>
              <a:t>other Australians pause to watch the race</a:t>
            </a:r>
            <a:endParaRPr lang="en-AU" dirty="0"/>
          </a:p>
        </p:txBody>
      </p:sp>
      <p:sp>
        <p:nvSpPr>
          <p:cNvPr id="5" name="WHO"/>
          <p:cNvSpPr>
            <a:spLocks noGrp="1"/>
          </p:cNvSpPr>
          <p:nvPr>
            <p:ph sz="half" idx="1"/>
          </p:nvPr>
        </p:nvSpPr>
        <p:spPr>
          <a:xfrm>
            <a:off x="467544" y="3501008"/>
            <a:ext cx="4038600" cy="1872208"/>
          </a:xfrm>
        </p:spPr>
        <p:txBody>
          <a:bodyPr>
            <a:normAutofit/>
          </a:bodyPr>
          <a:lstStyle/>
          <a:p>
            <a:r>
              <a:rPr lang="en-AU" dirty="0" smtClean="0"/>
              <a:t>WHO is involved?</a:t>
            </a:r>
          </a:p>
          <a:p>
            <a:pPr lvl="1"/>
            <a:r>
              <a:rPr lang="en-AU" dirty="0" smtClean="0"/>
              <a:t>horse-racing enthusiasts</a:t>
            </a:r>
          </a:p>
          <a:p>
            <a:pPr lvl="1"/>
            <a:r>
              <a:rPr lang="en-AU" dirty="0" smtClean="0"/>
              <a:t>occasional punter</a:t>
            </a:r>
          </a:p>
          <a:p>
            <a:pPr lvl="1"/>
            <a:endParaRPr lang="en-AU" dirty="0" smtClean="0"/>
          </a:p>
          <a:p>
            <a:endParaRPr lang="en-AU" dirty="0" smtClean="0"/>
          </a:p>
          <a:p>
            <a:endParaRPr lang="en-AU" dirty="0" smtClean="0"/>
          </a:p>
          <a:p>
            <a:endParaRPr lang="en-AU" dirty="0"/>
          </a:p>
        </p:txBody>
      </p:sp>
      <p:grpSp>
        <p:nvGrpSpPr>
          <p:cNvPr id="9" name="WHERE"/>
          <p:cNvGrpSpPr/>
          <p:nvPr/>
        </p:nvGrpSpPr>
        <p:grpSpPr>
          <a:xfrm>
            <a:off x="5004048" y="1556793"/>
            <a:ext cx="3744416" cy="5028928"/>
            <a:chOff x="5004048" y="1556793"/>
            <a:chExt cx="3744416" cy="5028928"/>
          </a:xfrm>
        </p:grpSpPr>
        <p:grpSp>
          <p:nvGrpSpPr>
            <p:cNvPr id="6" name="Skupina 5"/>
            <p:cNvGrpSpPr/>
            <p:nvPr/>
          </p:nvGrpSpPr>
          <p:grpSpPr>
            <a:xfrm>
              <a:off x="5004048" y="1556793"/>
              <a:ext cx="3744416" cy="2376264"/>
              <a:chOff x="4644008" y="1700808"/>
              <a:chExt cx="4286250" cy="3134499"/>
            </a:xfrm>
          </p:grpSpPr>
          <p:pic>
            <p:nvPicPr>
              <p:cNvPr id="3073" name="Picture 1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44008" y="1700808"/>
                <a:ext cx="4286250" cy="2857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" name="Pravokotnik 2"/>
              <p:cNvSpPr/>
              <p:nvPr/>
            </p:nvSpPr>
            <p:spPr>
              <a:xfrm>
                <a:off x="5804172" y="4558308"/>
                <a:ext cx="1965923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sl-SI" sz="1200" dirty="0"/>
                  <a:t>http://au.sports.yahoo.com/</a:t>
                </a:r>
              </a:p>
            </p:txBody>
          </p:sp>
        </p:grpSp>
        <p:grpSp>
          <p:nvGrpSpPr>
            <p:cNvPr id="8" name="Skupina 7"/>
            <p:cNvGrpSpPr/>
            <p:nvPr/>
          </p:nvGrpSpPr>
          <p:grpSpPr>
            <a:xfrm>
              <a:off x="5004048" y="4323184"/>
              <a:ext cx="3744416" cy="2262537"/>
              <a:chOff x="5004048" y="4323184"/>
              <a:chExt cx="3744416" cy="2262537"/>
            </a:xfrm>
          </p:grpSpPr>
          <p:pic>
            <p:nvPicPr>
              <p:cNvPr id="3074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04048" y="4323184"/>
                <a:ext cx="3744416" cy="19970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" name="Pravokotnik 6"/>
              <p:cNvSpPr/>
              <p:nvPr/>
            </p:nvSpPr>
            <p:spPr>
              <a:xfrm>
                <a:off x="6149935" y="6308722"/>
                <a:ext cx="1452642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sl-SI" sz="1200" dirty="0"/>
                  <a:t>http://racesau.com/</a:t>
                </a:r>
              </a:p>
            </p:txBody>
          </p:sp>
        </p:grpSp>
      </p:grpSp>
      <p:grpSp>
        <p:nvGrpSpPr>
          <p:cNvPr id="14" name="WHO"/>
          <p:cNvGrpSpPr/>
          <p:nvPr/>
        </p:nvGrpSpPr>
        <p:grpSpPr>
          <a:xfrm>
            <a:off x="5257006" y="1665885"/>
            <a:ext cx="3261732" cy="4931320"/>
            <a:chOff x="5257006" y="1665885"/>
            <a:chExt cx="3261732" cy="4931320"/>
          </a:xfrm>
        </p:grpSpPr>
        <p:grpSp>
          <p:nvGrpSpPr>
            <p:cNvPr id="11" name="Skupina 10"/>
            <p:cNvGrpSpPr/>
            <p:nvPr/>
          </p:nvGrpSpPr>
          <p:grpSpPr>
            <a:xfrm>
              <a:off x="5257006" y="1665885"/>
              <a:ext cx="3238500" cy="2455399"/>
              <a:chOff x="5257006" y="1665885"/>
              <a:chExt cx="3238500" cy="2455399"/>
            </a:xfrm>
          </p:grpSpPr>
          <p:pic>
            <p:nvPicPr>
              <p:cNvPr id="3075" name="Picture 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57006" y="1665885"/>
                <a:ext cx="3238500" cy="21621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Pravokotnik 9"/>
              <p:cNvSpPr/>
              <p:nvPr/>
            </p:nvSpPr>
            <p:spPr>
              <a:xfrm>
                <a:off x="6034680" y="3844285"/>
                <a:ext cx="1683153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sl-SI" sz="1200" dirty="0"/>
                  <a:t>http://www.abc.net.au/</a:t>
                </a:r>
              </a:p>
            </p:txBody>
          </p:sp>
        </p:grpSp>
        <p:grpSp>
          <p:nvGrpSpPr>
            <p:cNvPr id="13" name="Skupina 12"/>
            <p:cNvGrpSpPr/>
            <p:nvPr/>
          </p:nvGrpSpPr>
          <p:grpSpPr>
            <a:xfrm>
              <a:off x="5257006" y="4273685"/>
              <a:ext cx="3261732" cy="2323520"/>
              <a:chOff x="5257006" y="4273685"/>
              <a:chExt cx="3261732" cy="2323520"/>
            </a:xfrm>
          </p:grpSpPr>
          <p:pic>
            <p:nvPicPr>
              <p:cNvPr id="3076" name="Picture 4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57006" y="4273685"/>
                <a:ext cx="3261732" cy="20350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Pravokotnik 11"/>
              <p:cNvSpPr/>
              <p:nvPr/>
            </p:nvSpPr>
            <p:spPr>
              <a:xfrm>
                <a:off x="5881079" y="6320206"/>
                <a:ext cx="1990353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sl-SI" sz="1200" dirty="0"/>
                  <a:t>http://www.telegraph.co.uk/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80357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bldLvl="2"/>
      <p:bldP spid="5" grpId="0" build="p" bldLvl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nzac" descr="http://i.imgur.com/1rYgx5l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88" y="300037"/>
            <a:ext cx="7820025" cy="625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anz" descr="http://raubimarie.com/wp-content/uploads/2009/08/australia-new-zealand-location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5904656" cy="4326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march" descr="http://i.dailymail.co.uk/i/pix/2014/04/24/article-2612257-1D5035F900000578-150_964x64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95" y="476672"/>
            <a:ext cx="8880011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dawn" descr="http://cdn.fairfaxregional.com.au/silverstone-feed-data/6e316fa4-6d3f-4654-9e14-b6f82eba291c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4968552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map" descr="http://www.turkishheritagetravel.com/wp-content/uploads/2011/12/gallipoli-peninsula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27" y="188640"/>
            <a:ext cx="8393947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Kids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139952" y="2240868"/>
            <a:ext cx="4923497" cy="2772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0" name="ataturk" descr="https://eyeforknowledge.files.wordpress.com/2012/06/ataturk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20689"/>
            <a:ext cx="3941943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bikkie" descr="http://www.anzacwebsites.com/tradition/anzac-biscuits/anzac-biscuit-400.gif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300" y="1966436"/>
            <a:ext cx="2819400" cy="2925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oppy" descr="http://honisoit.com/wp-content/uploads/2013/06/anzac-day-poppy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789040"/>
            <a:ext cx="3894312" cy="2920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beer" descr="http://www.australiansatwarfilmarchive.gov.au/aawfa/images/~interviews/0001-4-Drinking%20with%20the%20boys%20(in%20uniform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53" y="136342"/>
            <a:ext cx="4564181" cy="342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2-up" descr="http://www.sbs.com.au/news/sites/sbs.com.au.news/files/20090425000174336169-original-twoup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856" y="3689957"/>
            <a:ext cx="4681616" cy="3051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de_last post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535146" y="189566"/>
            <a:ext cx="609600" cy="609600"/>
          </a:xfrm>
          <a:prstGeom prst="rect">
            <a:avLst/>
          </a:prstGeom>
        </p:spPr>
      </p:pic>
      <p:pic>
        <p:nvPicPr>
          <p:cNvPr id="4" name="bugler" descr="http://www.aspistrategist.org.au/wp-content/uploads/2014/04/20130425adf8270845_068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51" y="466409"/>
            <a:ext cx="8901299" cy="5925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2716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0778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" objId="2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b="1" smtClean="0"/>
              <a:t>ANZAC Day</a:t>
            </a:r>
            <a:r>
              <a:rPr lang="en-AU" b="1" dirty="0" smtClean="0"/>
              <a:t/>
            </a:r>
            <a:br>
              <a:rPr lang="en-AU" b="1" dirty="0" smtClean="0"/>
            </a:br>
            <a:r>
              <a:rPr lang="en-AU" b="1" dirty="0" smtClean="0"/>
              <a:t>Reading Comprehension Activity</a:t>
            </a:r>
            <a:endParaRPr lang="en-AU" b="1" dirty="0"/>
          </a:p>
        </p:txBody>
      </p:sp>
      <p:sp>
        <p:nvSpPr>
          <p:cNvPr id="4" name="Ograda vsebine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AU" dirty="0" smtClean="0"/>
              <a:t> </a:t>
            </a:r>
            <a:r>
              <a:rPr lang="en-AU" b="1" u="sng" dirty="0" smtClean="0"/>
              <a:t>Individual work</a:t>
            </a:r>
            <a:r>
              <a:rPr lang="en-AU" dirty="0" smtClean="0"/>
              <a:t>. Read the </a:t>
            </a:r>
            <a:r>
              <a:rPr lang="en-AU" i="1" dirty="0" smtClean="0"/>
              <a:t>Anzac Day text.</a:t>
            </a:r>
            <a:r>
              <a:rPr lang="en-AU" dirty="0" smtClean="0"/>
              <a:t> Underline unknown vocabulary.</a:t>
            </a:r>
          </a:p>
          <a:p>
            <a:pPr marL="514350" indent="-514350">
              <a:buFont typeface="+mj-lt"/>
              <a:buAutoNum type="arabicPeriod"/>
            </a:pPr>
            <a:r>
              <a:rPr lang="en-AU" dirty="0" smtClean="0"/>
              <a:t> </a:t>
            </a:r>
            <a:r>
              <a:rPr lang="en-AU" b="1" u="sng" dirty="0" smtClean="0"/>
              <a:t>Class work</a:t>
            </a:r>
            <a:r>
              <a:rPr lang="en-AU" dirty="0" smtClean="0"/>
              <a:t>. Clarify unknown vocabulary</a:t>
            </a:r>
            <a:r>
              <a:rPr lang="sl-SI" dirty="0"/>
              <a:t> </a:t>
            </a:r>
            <a:r>
              <a:rPr lang="sl-SI" dirty="0" smtClean="0"/>
              <a:t>and complete vocabulary list.</a:t>
            </a:r>
          </a:p>
          <a:p>
            <a:pPr marL="514350" indent="-514350">
              <a:buFont typeface="+mj-lt"/>
              <a:buAutoNum type="arabicPeriod"/>
            </a:pPr>
            <a:r>
              <a:rPr lang="sl-SI" dirty="0" smtClean="0"/>
              <a:t> </a:t>
            </a:r>
            <a:r>
              <a:rPr lang="en-AU" b="1" u="sng" dirty="0" smtClean="0"/>
              <a:t>Pair work</a:t>
            </a:r>
            <a:r>
              <a:rPr lang="en-AU" dirty="0" smtClean="0"/>
              <a:t>. Identify the WHEN, WHY, WHAT, WHERE &amp; WHO</a:t>
            </a:r>
            <a:r>
              <a:rPr lang="sl-SI" dirty="0" smtClean="0"/>
              <a:t> of the text.</a:t>
            </a:r>
            <a:endParaRPr lang="en-AU" i="1" dirty="0" smtClean="0"/>
          </a:p>
          <a:p>
            <a:pPr marL="514350" indent="-514350">
              <a:buFont typeface="+mj-lt"/>
              <a:buAutoNum type="arabicPeriod"/>
            </a:pPr>
            <a:r>
              <a:rPr lang="en-AU" dirty="0" smtClean="0"/>
              <a:t> </a:t>
            </a:r>
            <a:r>
              <a:rPr lang="en-AU" b="1" u="sng" dirty="0" smtClean="0"/>
              <a:t>Class work</a:t>
            </a:r>
            <a:r>
              <a:rPr lang="en-AU" dirty="0" smtClean="0"/>
              <a:t>. Report back to the class.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9710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15"/>
    </mc:Choice>
    <mc:Fallback xmlns="">
      <p:transition spd="slow" advTm="8115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3.5|6.7|5.5|8.8|19.4|40|47|10|22.8"/>
</p:tagLst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915</TotalTime>
  <Words>307</Words>
  <Application>Microsoft Office PowerPoint</Application>
  <PresentationFormat>On-screen Show (4:3)</PresentationFormat>
  <Paragraphs>84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Lucida Sans Unicode</vt:lpstr>
      <vt:lpstr>Times New Roman</vt:lpstr>
      <vt:lpstr>Officeova tema</vt:lpstr>
      <vt:lpstr>NATIONAL DAYS What do you know?</vt:lpstr>
      <vt:lpstr>AUSTRALIAN NATIONAL DAYS</vt:lpstr>
      <vt:lpstr>Australia Day</vt:lpstr>
      <vt:lpstr>Australia Day</vt:lpstr>
      <vt:lpstr>What does Australia Day mean to different people?</vt:lpstr>
      <vt:lpstr>Melbourne Cup</vt:lpstr>
      <vt:lpstr>Melbourne Cup</vt:lpstr>
      <vt:lpstr>PowerPoint Presentation</vt:lpstr>
      <vt:lpstr>ANZAC Day Reading Comprehension Activity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Australian Holidays</dc:title>
  <dc:creator>Benjamin Tweedie</dc:creator>
  <cp:lastModifiedBy>Benjamin Tweedie</cp:lastModifiedBy>
  <cp:revision>84</cp:revision>
  <dcterms:created xsi:type="dcterms:W3CDTF">2014-01-12T10:00:46Z</dcterms:created>
  <dcterms:modified xsi:type="dcterms:W3CDTF">2015-03-09T11:28:08Z</dcterms:modified>
</cp:coreProperties>
</file>